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1"/>
    <p:sldMasterId id="2147483777" r:id="rId2"/>
  </p:sldMasterIdLst>
  <p:notesMasterIdLst>
    <p:notesMasterId r:id="rId13"/>
  </p:notesMasterIdLst>
  <p:handoutMasterIdLst>
    <p:handoutMasterId r:id="rId14"/>
  </p:handoutMasterIdLst>
  <p:sldIdLst>
    <p:sldId id="333" r:id="rId3"/>
    <p:sldId id="331" r:id="rId4"/>
    <p:sldId id="332" r:id="rId5"/>
    <p:sldId id="327" r:id="rId6"/>
    <p:sldId id="330" r:id="rId7"/>
    <p:sldId id="323" r:id="rId8"/>
    <p:sldId id="291" r:id="rId9"/>
    <p:sldId id="336" r:id="rId10"/>
    <p:sldId id="334" r:id="rId11"/>
    <p:sldId id="335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italic r:id="rId28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mnlöst avsnitt" id="{14166551-5568-6F49-A310-C4C1B586135C}">
          <p14:sldIdLst>
            <p14:sldId id="333"/>
            <p14:sldId id="331"/>
            <p14:sldId id="332"/>
            <p14:sldId id="327"/>
            <p14:sldId id="330"/>
            <p14:sldId id="323"/>
            <p14:sldId id="291"/>
            <p14:sldId id="336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7D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9"/>
    <p:restoredTop sz="68945" autoAdjust="0"/>
  </p:normalViewPr>
  <p:slideViewPr>
    <p:cSldViewPr snapToGrid="0" snapToObjects="1">
      <p:cViewPr varScale="1">
        <p:scale>
          <a:sx n="86" d="100"/>
          <a:sy n="86" d="100"/>
        </p:scale>
        <p:origin x="3298" y="58"/>
      </p:cViewPr>
      <p:guideLst>
        <p:guide orient="horz" pos="309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6" d="100"/>
          <a:sy n="166" d="100"/>
        </p:scale>
        <p:origin x="26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17B3C795-7A70-C14A-98AA-210F93A2BC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F32FB05-0D53-2C4C-86E7-E8AC3077B9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43ED2-DA0A-1346-9C73-A449D08FBA65}" type="datetimeFigureOut">
              <a:rPr lang="sv-SE" smtClean="0"/>
              <a:t>2021-11-08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22141BB-4483-B443-BBA7-C6E6928D28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4DC4E89-F2BE-B648-A135-1CA2888D6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7B20-F68F-AF41-9A9D-EC0231F361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860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567AD-65F3-0A42-8679-ADCB15EAC150}" type="datetimeFigureOut">
              <a:rPr lang="sv-SE" smtClean="0"/>
              <a:t>2021-11-08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8A226-8BCB-D848-AF9C-E8FB4F3A389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63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Vad är det?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Deisgn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ett konceptuellt hjälpmedel för vanligt förekommande problem i mjukvaruutveckling.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Det finns inget förutbestämt sätt hur ett visst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ska appliceras.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Se det som en anpassningsbar mall för att lösa design problem i kod.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Följ det generella konceptet och skräddarsy det utefter programmet som ska utvecklas. Samma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i två olika program kan skilja sig men grundkonceptet är detsamma.</a:t>
            </a:r>
          </a:p>
          <a:p>
            <a:pPr marL="11516" marR="4607" lvl="0" indent="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None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636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4758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Varför ska man lära sig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?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Man kan jobba som utvecklare i flera år utan känna till ett enda design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Men i själva verket kanske du redan använder ett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utan att ens vara medveten om det.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Välbeprövade och återfinns att se i flera projekt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Det kan också vara lätt att sättas sig in i ny kod om man känner till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och kan känna igen dem. 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Motivation – Vilka verktyg har vi tillhanda som kan göra utvecklandet enklare? Vilka andra möjligheter skapas?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65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ska man använda dem?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All programspråk har sina begränsningar. När en lösning repeteras om och om igen i olika projekt, kommer tillslut någon att sätta ett namn på den lösningen och beskriva den i detalj.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kan hjälpa till att strukturera koden på ett sätt för att förminska ”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bloated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code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”. 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Intent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– Avsikten att simplifiera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maintainability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och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readability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Structure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– Strukturen av klasser visar hur ett visst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uppbyggt.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Builder</a:t>
            </a:r>
            <a:r>
              <a:rPr lang="sv-SE" dirty="0"/>
              <a:t> </a:t>
            </a:r>
            <a:r>
              <a:rPr lang="sv-SE" dirty="0" err="1"/>
              <a:t>pattern</a:t>
            </a:r>
            <a:r>
              <a:rPr lang="sv-SE" dirty="0"/>
              <a:t> kan man argumentera för visar mer </a:t>
            </a:r>
            <a:r>
              <a:rPr lang="sv-SE" dirty="0" err="1"/>
              <a:t>intent</a:t>
            </a:r>
            <a:r>
              <a:rPr lang="sv-SE" dirty="0"/>
              <a:t> även om exemplet till höger är tillräckligt bra i detta exempel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854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https://refactoring.guru/design-patterns/catalog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336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Composition</a:t>
            </a:r>
            <a:r>
              <a:rPr lang="sv-SE" dirty="0"/>
              <a:t> over </a:t>
            </a:r>
            <a:r>
              <a:rPr lang="sv-SE" dirty="0" err="1"/>
              <a:t>inheritance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234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En egenskap istället för något man är.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Med arv så har vi ett ”är” beroende.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3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369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Med komposition blir det ett ”har” eller ”kan” beroende.</a:t>
            </a:r>
            <a:endParaRPr lang="sv-S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1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A460283D-8ECC-DC45-9383-51E0C6F685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885CA883-EA9C-A04A-80F2-B02EB0D6269F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49280B4D-2071-B342-883C-0B83EA1FE978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tx2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</p:spTree>
    <p:extLst>
      <p:ext uri="{BB962C8B-B14F-4D97-AF65-F5344CB8AC3E}">
        <p14:creationId xmlns:p14="http://schemas.microsoft.com/office/powerpoint/2010/main" val="310615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örsättssi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3" name="Bildobjekt 7">
            <a:extLst>
              <a:ext uri="{FF2B5EF4-FFF2-40B4-BE49-F238E27FC236}">
                <a16:creationId xmlns:a16="http://schemas.microsoft.com/office/drawing/2014/main" id="{C27166B3-D46D-F04E-A0B6-197250445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146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O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44172685-0DB1-D64B-9F9A-89CA1BA9B7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35911" y="636814"/>
            <a:ext cx="9320178" cy="5631278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5" name="Ring 4">
              <a:extLst>
                <a:ext uri="{FF2B5EF4-FFF2-40B4-BE49-F238E27FC236}">
                  <a16:creationId xmlns:a16="http://schemas.microsoft.com/office/drawing/2014/main" id="{8BE88889-7587-234C-9098-022C2DA41107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6" name="Ellips 5">
              <a:extLst>
                <a:ext uri="{FF2B5EF4-FFF2-40B4-BE49-F238E27FC236}">
                  <a16:creationId xmlns:a16="http://schemas.microsoft.com/office/drawing/2014/main" id="{D61AF83A-C678-7943-87C9-0551A30E6C0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78759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fallande 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1D6FC96E-3E44-9349-8465-1E0FC2D92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99D82DFB-C51E-284F-8D71-1B9B553A79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625539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D35A504-8097-414A-A629-EF0AA7E880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lang="sv-SE" dirty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162467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+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alpha val="85000"/>
                  </a:schemeClr>
                </a:solidFill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alpha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</a:p>
        </p:txBody>
      </p:sp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766337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070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nktlista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42" y="372874"/>
            <a:ext cx="9439759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6325F4-CF17-244C-AC19-05C5A3D52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1342" y="2406811"/>
            <a:ext cx="9439760" cy="3955243"/>
          </a:xfrm>
        </p:spPr>
        <p:txBody>
          <a:bodyPr>
            <a:normAutofit/>
          </a:bodyPr>
          <a:lstStyle>
            <a:lvl1pPr marL="342900" indent="-342900">
              <a:buFont typeface="Courier New" panose="02070309020205020404" pitchFamily="49" charset="0"/>
              <a:buChar char="o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pic>
        <p:nvPicPr>
          <p:cNvPr id="5" name="Bildobjekt 7">
            <a:extLst>
              <a:ext uri="{FF2B5EF4-FFF2-40B4-BE49-F238E27FC236}">
                <a16:creationId xmlns:a16="http://schemas.microsoft.com/office/drawing/2014/main" id="{E7E8877D-3F3C-E142-8E80-A0B06C639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5908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8553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647228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05524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6325F4-CF17-244C-AC19-05C5A3D52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937775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36907418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85779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7585648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3550818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352573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093198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445196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986421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103057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75131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ubrik och innehå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0D1CBC69-55F8-044D-B937-07F9A87F7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6E744CBB-CFB6-D941-B68C-4B241532A2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701211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4689609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5982699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64985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04254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8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154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71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5497553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6231788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933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nitts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369707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örsättssi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5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dela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154D540A-FB63-CA43-AA4B-46D03A7FD4E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7376" y="2406811"/>
            <a:ext cx="5352106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49F94DFD-129A-A944-A73A-1BA7D7116A9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52519" y="2424649"/>
            <a:ext cx="5360421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1740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27238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8868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76846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ämförel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7">
            <a:extLst>
              <a:ext uri="{FF2B5EF4-FFF2-40B4-BE49-F238E27FC236}">
                <a16:creationId xmlns:a16="http://schemas.microsoft.com/office/drawing/2014/main" id="{BCA6DBFF-784D-4242-AB27-844FF86F1D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1709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150334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ast 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9" y="1122363"/>
            <a:ext cx="7432283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9" y="3602038"/>
            <a:ext cx="743228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6FF7B325-77BA-2841-A1EE-DCF6A0A8E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5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394FD921-8B99-A542-8CFD-EA94C485FA7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935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61" r:id="rId2"/>
    <p:sldLayoutId id="2147483776" r:id="rId3"/>
    <p:sldLayoutId id="2147483743" r:id="rId4"/>
    <p:sldLayoutId id="2147483765" r:id="rId5"/>
    <p:sldLayoutId id="2147483747" r:id="rId6"/>
    <p:sldLayoutId id="2147483755" r:id="rId7"/>
    <p:sldLayoutId id="2147483781" r:id="rId8"/>
    <p:sldLayoutId id="2147483751" r:id="rId9"/>
    <p:sldLayoutId id="2147483738" r:id="rId10"/>
    <p:sldLayoutId id="2147483773" r:id="rId11"/>
    <p:sldLayoutId id="2147483774" r:id="rId12"/>
    <p:sldLayoutId id="2147483775" r:id="rId13"/>
    <p:sldLayoutId id="2147483783" r:id="rId14"/>
    <p:sldLayoutId id="2147483785" r:id="rId15"/>
    <p:sldLayoutId id="2147483787" r:id="rId16"/>
    <p:sldLayoutId id="214748378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083" userDrawn="1">
          <p15:clr>
            <a:srgbClr val="F26B43"/>
          </p15:clr>
        </p15:guide>
        <p15:guide id="3" pos="597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pos="3727" userDrawn="1">
          <p15:clr>
            <a:srgbClr val="F26B43"/>
          </p15:clr>
        </p15:guide>
        <p15:guide id="7" pos="39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575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62" r:id="rId4"/>
    <p:sldLayoutId id="2147483763" r:id="rId5"/>
    <p:sldLayoutId id="2147483764" r:id="rId6"/>
    <p:sldLayoutId id="2147483744" r:id="rId7"/>
    <p:sldLayoutId id="2147483745" r:id="rId8"/>
    <p:sldLayoutId id="2147483746" r:id="rId9"/>
    <p:sldLayoutId id="2147483766" r:id="rId10"/>
    <p:sldLayoutId id="2147483767" r:id="rId11"/>
    <p:sldLayoutId id="2147483768" r:id="rId12"/>
    <p:sldLayoutId id="2147483748" r:id="rId13"/>
    <p:sldLayoutId id="2147483749" r:id="rId14"/>
    <p:sldLayoutId id="2147483750" r:id="rId15"/>
    <p:sldLayoutId id="2147483779" r:id="rId16"/>
    <p:sldLayoutId id="2147483752" r:id="rId17"/>
    <p:sldLayoutId id="2147483753" r:id="rId18"/>
    <p:sldLayoutId id="2147483754" r:id="rId19"/>
    <p:sldLayoutId id="2147483770" r:id="rId20"/>
    <p:sldLayoutId id="2147483771" r:id="rId21"/>
    <p:sldLayoutId id="2147483772" r:id="rId22"/>
    <p:sldLayoutId id="214748377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083" userDrawn="1">
          <p15:clr>
            <a:srgbClr val="F26B43"/>
          </p15:clr>
        </p15:guide>
        <p15:guide id="4" pos="597" userDrawn="1">
          <p15:clr>
            <a:srgbClr val="F26B43"/>
          </p15:clr>
        </p15:guide>
        <p15:guide id="5" pos="370" userDrawn="1">
          <p15:clr>
            <a:srgbClr val="F26B43"/>
          </p15:clr>
        </p15:guide>
        <p15:guide id="6" pos="7310" userDrawn="1">
          <p15:clr>
            <a:srgbClr val="F26B43"/>
          </p15:clr>
        </p15:guide>
        <p15:guide id="7" pos="3727" userDrawn="1">
          <p15:clr>
            <a:srgbClr val="F26B43"/>
          </p15:clr>
        </p15:guide>
        <p15:guide id="8" pos="39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factoring.guru/design-patterns/catalo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4">
            <a:extLst>
              <a:ext uri="{FF2B5EF4-FFF2-40B4-BE49-F238E27FC236}">
                <a16:creationId xmlns:a16="http://schemas.microsoft.com/office/drawing/2014/main" id="{C70E99C6-DC52-45C7-A649-7C499623850B}"/>
              </a:ext>
            </a:extLst>
          </p:cNvPr>
          <p:cNvSpPr txBox="1">
            <a:spLocks/>
          </p:cNvSpPr>
          <p:nvPr/>
        </p:nvSpPr>
        <p:spPr>
          <a:xfrm>
            <a:off x="2632669" y="2814079"/>
            <a:ext cx="4461468" cy="1229843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Vad är det?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Konceptuellt hjälpmedel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En mall (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blueprint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92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bldLvl="3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DF9DF7-B877-4CC4-8422-D04DADF9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72874"/>
            <a:ext cx="5698015" cy="1154085"/>
          </a:xfrm>
        </p:spPr>
        <p:txBody>
          <a:bodyPr/>
          <a:lstStyle/>
          <a:p>
            <a:r>
              <a:rPr lang="en-US" dirty="0"/>
              <a:t>Strategy pattern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DCA4035-BBB3-4AB3-B3A5-1F446D7AC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934" y="372874"/>
            <a:ext cx="4783536" cy="5998165"/>
          </a:xfrm>
          <a:prstGeom prst="rect">
            <a:avLst/>
          </a:prstGeom>
          <a:noFill/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129E8CE-7ADE-4249-B96C-0B8B454E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78" y="3711819"/>
            <a:ext cx="4465468" cy="199156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7A6B7801-1250-4919-81CA-428E242E1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78" y="2208910"/>
            <a:ext cx="3053918" cy="10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9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F2324D4-7699-49EB-8A34-8F701E503EE8}"/>
              </a:ext>
            </a:extLst>
          </p:cNvPr>
          <p:cNvSpPr txBox="1">
            <a:spLocks/>
          </p:cNvSpPr>
          <p:nvPr/>
        </p:nvSpPr>
        <p:spPr>
          <a:xfrm>
            <a:off x="2632669" y="2816792"/>
            <a:ext cx="5124658" cy="1586159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Varför ska man lära sig det?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Välbeprövade koncept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Gemensamt språk bland teammedlemmar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Återfinns att se i flera olika projekt</a:t>
            </a:r>
          </a:p>
        </p:txBody>
      </p:sp>
    </p:spTree>
    <p:extLst>
      <p:ext uri="{BB962C8B-B14F-4D97-AF65-F5344CB8AC3E}">
        <p14:creationId xmlns:p14="http://schemas.microsoft.com/office/powerpoint/2010/main" val="361196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A318EDE-DBC5-4CA3-92CC-CF7A8BE5B87D}"/>
              </a:ext>
            </a:extLst>
          </p:cNvPr>
          <p:cNvSpPr txBox="1">
            <a:spLocks/>
          </p:cNvSpPr>
          <p:nvPr/>
        </p:nvSpPr>
        <p:spPr>
          <a:xfrm>
            <a:off x="2632668" y="2814079"/>
            <a:ext cx="5476351" cy="1229843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ska man använda dem?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en ”vanlig” implementation inte räcker till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Refaktorisering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av ”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bloated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code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835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F095300-7952-4912-A179-9D62C86D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97" y="624082"/>
            <a:ext cx="9439759" cy="1405684"/>
          </a:xfrm>
        </p:spPr>
        <p:txBody>
          <a:bodyPr/>
          <a:lstStyle/>
          <a:p>
            <a:r>
              <a:rPr lang="en-US" dirty="0"/>
              <a:t>StringBuilder – </a:t>
            </a:r>
            <a:r>
              <a:rPr lang="en-US" dirty="0" err="1"/>
              <a:t>ett</a:t>
            </a:r>
            <a:r>
              <a:rPr lang="en-US" dirty="0"/>
              <a:t> builder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3C5166-0B6F-457B-9983-9433EED69789}"/>
              </a:ext>
            </a:extLst>
          </p:cNvPr>
          <p:cNvSpPr/>
          <p:nvPr/>
        </p:nvSpPr>
        <p:spPr>
          <a:xfrm>
            <a:off x="164541" y="2401556"/>
            <a:ext cx="5931459" cy="35470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9997F-4AF1-4EAF-AF60-D9DD2AFE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2" y="2568620"/>
            <a:ext cx="5677739" cy="32221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AA542-A702-4C3B-8A9E-C50E3DAEA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861" y="3659765"/>
            <a:ext cx="5804598" cy="10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1EAC485-0E78-4FAB-AB57-53EA1CF3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72874"/>
            <a:ext cx="10296524" cy="842977"/>
          </a:xfrm>
        </p:spPr>
        <p:txBody>
          <a:bodyPr/>
          <a:lstStyle/>
          <a:p>
            <a:r>
              <a:rPr lang="en-US" dirty="0"/>
              <a:t>Olika </a:t>
            </a:r>
            <a:r>
              <a:rPr lang="en-US" dirty="0" err="1"/>
              <a:t>typer</a:t>
            </a:r>
            <a:r>
              <a:rPr lang="en-US" dirty="0"/>
              <a:t> av patterns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C64F9-6423-40C2-B676-28A6614C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65" y="1423008"/>
            <a:ext cx="8088070" cy="5434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4162E-EE10-4630-9D0A-5BF04EE6EC98}"/>
              </a:ext>
            </a:extLst>
          </p:cNvPr>
          <p:cNvSpPr txBox="1"/>
          <p:nvPr/>
        </p:nvSpPr>
        <p:spPr>
          <a:xfrm>
            <a:off x="160772" y="6414011"/>
            <a:ext cx="6883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https://refactoring.guru/design-patterns/catalog</a:t>
            </a:r>
            <a:endParaRPr lang="en-GB" sz="14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24D3A766-18B7-0348-8205-42F887FE5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Composition</a:t>
            </a:r>
            <a:r>
              <a:rPr lang="sv-SE" dirty="0"/>
              <a:t> over </a:t>
            </a:r>
            <a:r>
              <a:rPr lang="sv-SE" dirty="0" err="1"/>
              <a:t>inheritance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738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5A369F87-B670-0A45-A266-D2A3D87C7683}"/>
              </a:ext>
            </a:extLst>
          </p:cNvPr>
          <p:cNvSpPr txBox="1">
            <a:spLocks/>
          </p:cNvSpPr>
          <p:nvPr/>
        </p:nvSpPr>
        <p:spPr>
          <a:xfrm>
            <a:off x="2367503" y="2833542"/>
            <a:ext cx="8747339" cy="711752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marR="4607" algn="l">
              <a:lnSpc>
                <a:spcPct val="123600"/>
              </a:lnSpc>
              <a:spcBef>
                <a:spcPts val="86"/>
              </a:spcBef>
            </a:pP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Movie ”är”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endParaRPr lang="sv-SE" sz="4000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1D17-07ED-4F22-B9E6-F5389EC210B0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Med arv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79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ED3C5E0-F129-4653-A674-8632AC5D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72874"/>
            <a:ext cx="7402528" cy="1765892"/>
          </a:xfrm>
        </p:spPr>
        <p:txBody>
          <a:bodyPr anchor="b">
            <a:normAutofit/>
          </a:bodyPr>
          <a:lstStyle/>
          <a:p>
            <a:r>
              <a:rPr lang="en-US" dirty="0"/>
              <a:t>Arv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CFBB98-4B59-4A2D-8336-F58A95384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6" y="2406811"/>
            <a:ext cx="4552795" cy="3955243"/>
          </a:xfrm>
        </p:spPr>
        <p:txBody>
          <a:bodyPr/>
          <a:lstStyle/>
          <a:p>
            <a:r>
              <a:rPr lang="en-US" dirty="0" err="1"/>
              <a:t>Begränsning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uppdatera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movie under sin </a:t>
            </a:r>
            <a:r>
              <a:rPr lang="en-US" dirty="0" err="1"/>
              <a:t>livstid</a:t>
            </a: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81C7647-9A29-4075-987C-DA5F101BD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82" y="192086"/>
            <a:ext cx="3861785" cy="6383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657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5A369F87-B670-0A45-A266-D2A3D87C7683}"/>
              </a:ext>
            </a:extLst>
          </p:cNvPr>
          <p:cNvSpPr txBox="1">
            <a:spLocks/>
          </p:cNvSpPr>
          <p:nvPr/>
        </p:nvSpPr>
        <p:spPr>
          <a:xfrm>
            <a:off x="2367503" y="2878796"/>
            <a:ext cx="8747339" cy="1475038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marR="4607" algn="l">
              <a:lnSpc>
                <a:spcPct val="123600"/>
              </a:lnSpc>
              <a:spcBef>
                <a:spcPts val="86"/>
              </a:spcBef>
            </a:pP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Movie ”kan vara”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eller ”har”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 egenskaper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1D17-07ED-4F22-B9E6-F5389EC210B0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Med komposition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83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theme/theme1.xml><?xml version="1.0" encoding="utf-8"?>
<a:theme xmlns:a="http://schemas.openxmlformats.org/drawingml/2006/main" name="Omegapoint-theme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AD4FAB37-CC2E-6C47-8292-77BDD6063EAE}"/>
    </a:ext>
  </a:extLst>
</a:theme>
</file>

<file path=ppt/theme/theme2.xml><?xml version="1.0" encoding="utf-8"?>
<a:theme xmlns:a="http://schemas.openxmlformats.org/drawingml/2006/main" name="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F2AD87FD-CFC7-ED4F-BC32-93F4C6438447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Omegapoint-theme</Template>
  <TotalTime>2106</TotalTime>
  <Words>438</Words>
  <Application>Microsoft Office PowerPoint</Application>
  <PresentationFormat>Widescreen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Courier New</vt:lpstr>
      <vt:lpstr>Helvetica</vt:lpstr>
      <vt:lpstr>Roboto Medium</vt:lpstr>
      <vt:lpstr>Arial</vt:lpstr>
      <vt:lpstr>Roboto</vt:lpstr>
      <vt:lpstr>Omegapoint-theme</vt:lpstr>
      <vt:lpstr>Omegapoint-theme-alternatives</vt:lpstr>
      <vt:lpstr>PowerPoint Presentation</vt:lpstr>
      <vt:lpstr>PowerPoint Presentation</vt:lpstr>
      <vt:lpstr>PowerPoint Presentation</vt:lpstr>
      <vt:lpstr>StringBuilder – ett builder pattern</vt:lpstr>
      <vt:lpstr>Olika typer av patterns</vt:lpstr>
      <vt:lpstr>Composition over inheritance</vt:lpstr>
      <vt:lpstr>PowerPoint Presentation</vt:lpstr>
      <vt:lpstr>Arv </vt:lpstr>
      <vt:lpstr>PowerPoint Presentation</vt:lpstr>
      <vt:lpstr>Strategy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Monika Wassén</dc:creator>
  <cp:lastModifiedBy>Adam Lindström</cp:lastModifiedBy>
  <cp:revision>23</cp:revision>
  <dcterms:created xsi:type="dcterms:W3CDTF">2020-02-04T15:25:27Z</dcterms:created>
  <dcterms:modified xsi:type="dcterms:W3CDTF">2021-11-08T20:09:51Z</dcterms:modified>
</cp:coreProperties>
</file>